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32"/>
  </p:notesMasterIdLst>
  <p:sldIdLst>
    <p:sldId id="1069" r:id="rId3"/>
    <p:sldId id="1050" r:id="rId4"/>
    <p:sldId id="995" r:id="rId5"/>
    <p:sldId id="2769" r:id="rId6"/>
    <p:sldId id="1059" r:id="rId7"/>
    <p:sldId id="482" r:id="rId8"/>
    <p:sldId id="2940" r:id="rId9"/>
    <p:sldId id="939" r:id="rId10"/>
    <p:sldId id="2932" r:id="rId11"/>
    <p:sldId id="977" r:id="rId12"/>
    <p:sldId id="2905" r:id="rId13"/>
    <p:sldId id="2947" r:id="rId14"/>
    <p:sldId id="2921" r:id="rId15"/>
    <p:sldId id="2922" r:id="rId16"/>
    <p:sldId id="2919" r:id="rId17"/>
    <p:sldId id="2907" r:id="rId18"/>
    <p:sldId id="2884" r:id="rId19"/>
    <p:sldId id="2941" r:id="rId20"/>
    <p:sldId id="2920" r:id="rId21"/>
    <p:sldId id="2942" r:id="rId22"/>
    <p:sldId id="2943" r:id="rId23"/>
    <p:sldId id="2981" r:id="rId24"/>
    <p:sldId id="2882" r:id="rId25"/>
    <p:sldId id="2887" r:id="rId26"/>
    <p:sldId id="968" r:id="rId27"/>
    <p:sldId id="2944" r:id="rId28"/>
    <p:sldId id="2945" r:id="rId29"/>
    <p:sldId id="2939" r:id="rId30"/>
    <p:sldId id="2937" r:id="rId31"/>
    <p:sldId id="2938" r:id="rId32"/>
    <p:sldId id="2936" r:id="rId33"/>
    <p:sldId id="2927" r:id="rId34"/>
    <p:sldId id="927" r:id="rId35"/>
    <p:sldId id="2910" r:id="rId36"/>
    <p:sldId id="321" r:id="rId37"/>
    <p:sldId id="467" r:id="rId38"/>
    <p:sldId id="2886" r:id="rId39"/>
    <p:sldId id="2889" r:id="rId40"/>
    <p:sldId id="2739" r:id="rId41"/>
    <p:sldId id="2890" r:id="rId42"/>
    <p:sldId id="2727" r:id="rId43"/>
    <p:sldId id="2908" r:id="rId44"/>
    <p:sldId id="2909" r:id="rId45"/>
    <p:sldId id="895" r:id="rId46"/>
    <p:sldId id="263" r:id="rId47"/>
    <p:sldId id="456" r:id="rId48"/>
    <p:sldId id="291" r:id="rId49"/>
    <p:sldId id="483" r:id="rId50"/>
    <p:sldId id="457" r:id="rId51"/>
    <p:sldId id="2911" r:id="rId52"/>
    <p:sldId id="2917" r:id="rId53"/>
    <p:sldId id="2982" r:id="rId54"/>
    <p:sldId id="2912" r:id="rId55"/>
    <p:sldId id="484" r:id="rId56"/>
    <p:sldId id="931" r:id="rId57"/>
    <p:sldId id="347" r:id="rId58"/>
    <p:sldId id="2915" r:id="rId59"/>
    <p:sldId id="2914" r:id="rId60"/>
    <p:sldId id="915" r:id="rId61"/>
    <p:sldId id="1053" r:id="rId62"/>
    <p:sldId id="2918" r:id="rId63"/>
    <p:sldId id="2897" r:id="rId64"/>
    <p:sldId id="1070" r:id="rId65"/>
    <p:sldId id="1071" r:id="rId66"/>
    <p:sldId id="1072" r:id="rId67"/>
    <p:sldId id="1060" r:id="rId68"/>
    <p:sldId id="2896" r:id="rId69"/>
    <p:sldId id="2904" r:id="rId70"/>
    <p:sldId id="2916" r:id="rId71"/>
    <p:sldId id="991" r:id="rId72"/>
    <p:sldId id="438" r:id="rId73"/>
    <p:sldId id="890" r:id="rId74"/>
    <p:sldId id="2740" r:id="rId75"/>
    <p:sldId id="889" r:id="rId76"/>
    <p:sldId id="2813" r:id="rId77"/>
    <p:sldId id="2738" r:id="rId78"/>
    <p:sldId id="2891" r:id="rId79"/>
    <p:sldId id="2892" r:id="rId80"/>
    <p:sldId id="2881" r:id="rId81"/>
    <p:sldId id="2877" r:id="rId82"/>
    <p:sldId id="2878" r:id="rId83"/>
    <p:sldId id="897" r:id="rId84"/>
    <p:sldId id="293" r:id="rId85"/>
    <p:sldId id="2817" r:id="rId86"/>
    <p:sldId id="959" r:id="rId87"/>
    <p:sldId id="980" r:id="rId88"/>
    <p:sldId id="1066" r:id="rId89"/>
    <p:sldId id="1068" r:id="rId90"/>
    <p:sldId id="979" r:id="rId91"/>
    <p:sldId id="1067" r:id="rId92"/>
    <p:sldId id="2926" r:id="rId93"/>
    <p:sldId id="1074" r:id="rId94"/>
    <p:sldId id="981" r:id="rId95"/>
    <p:sldId id="997" r:id="rId96"/>
    <p:sldId id="2893" r:id="rId97"/>
    <p:sldId id="2894" r:id="rId98"/>
    <p:sldId id="2901" r:id="rId99"/>
    <p:sldId id="2902" r:id="rId100"/>
    <p:sldId id="2895" r:id="rId101"/>
    <p:sldId id="2928" r:id="rId102"/>
    <p:sldId id="937" r:id="rId103"/>
    <p:sldId id="935" r:id="rId104"/>
    <p:sldId id="933" r:id="rId105"/>
    <p:sldId id="934" r:id="rId106"/>
    <p:sldId id="260" r:id="rId107"/>
    <p:sldId id="282" r:id="rId108"/>
    <p:sldId id="1051" r:id="rId109"/>
    <p:sldId id="2929" r:id="rId110"/>
    <p:sldId id="2946" r:id="rId111"/>
    <p:sldId id="2923" r:id="rId112"/>
    <p:sldId id="2924" r:id="rId113"/>
    <p:sldId id="2900" r:id="rId114"/>
    <p:sldId id="2898" r:id="rId115"/>
    <p:sldId id="2899" r:id="rId116"/>
    <p:sldId id="2980" r:id="rId117"/>
    <p:sldId id="863" r:id="rId118"/>
    <p:sldId id="525" r:id="rId119"/>
    <p:sldId id="2958" r:id="rId120"/>
    <p:sldId id="2903" r:id="rId121"/>
    <p:sldId id="924" r:id="rId122"/>
    <p:sldId id="985" r:id="rId123"/>
    <p:sldId id="2948" r:id="rId124"/>
    <p:sldId id="2979" r:id="rId125"/>
    <p:sldId id="2930" r:id="rId126"/>
    <p:sldId id="2934" r:id="rId127"/>
    <p:sldId id="2925" r:id="rId128"/>
    <p:sldId id="2933" r:id="rId129"/>
    <p:sldId id="974" r:id="rId130"/>
    <p:sldId id="2931" r:id="rId1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89214"/>
  </p:normalViewPr>
  <p:slideViewPr>
    <p:cSldViewPr snapToGrid="0">
      <p:cViewPr varScale="1">
        <p:scale>
          <a:sx n="155" d="100"/>
          <a:sy n="155" d="100"/>
        </p:scale>
        <p:origin x="608" y="18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41983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18</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21</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22</a:t>
            </a:fld>
            <a:endParaRPr lang="en-US"/>
          </a:p>
        </p:txBody>
      </p:sp>
    </p:spTree>
    <p:extLst>
      <p:ext uri="{BB962C8B-B14F-4D97-AF65-F5344CB8AC3E}">
        <p14:creationId xmlns:p14="http://schemas.microsoft.com/office/powerpoint/2010/main" val="3978114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24</a:t>
            </a:fld>
            <a:endParaRPr lang="en-US"/>
          </a:p>
        </p:txBody>
      </p:sp>
    </p:spTree>
    <p:extLst>
      <p:ext uri="{BB962C8B-B14F-4D97-AF65-F5344CB8AC3E}">
        <p14:creationId xmlns:p14="http://schemas.microsoft.com/office/powerpoint/2010/main" val="3293551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9975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4978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52750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9746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118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6892162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137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0723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94163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19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jpe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199.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200.png"/></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12.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13.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15.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208.png"/><Relationship Id="rId1" Type="http://schemas.openxmlformats.org/officeDocument/2006/relationships/slideLayout" Target="../slideLayouts/slideLayout9.xml"/><Relationship Id="rId4" Type="http://schemas.openxmlformats.org/officeDocument/2006/relationships/image" Target="../media/image209.png"/></Relationships>
</file>

<file path=ppt/slides/_rels/slide11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tiff"/><Relationship Id="rId1" Type="http://schemas.openxmlformats.org/officeDocument/2006/relationships/slideLayout" Target="../slideLayouts/slideLayout9.xml"/><Relationship Id="rId6" Type="http://schemas.openxmlformats.org/officeDocument/2006/relationships/image" Target="../media/image214.tiff"/><Relationship Id="rId5" Type="http://schemas.openxmlformats.org/officeDocument/2006/relationships/image" Target="../media/image213.tiff"/><Relationship Id="rId4" Type="http://schemas.openxmlformats.org/officeDocument/2006/relationships/image" Target="../media/image212.tiff"/></Relationships>
</file>

<file path=ppt/slides/_rels/slide117.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220.png"/><Relationship Id="rId18" Type="http://schemas.openxmlformats.org/officeDocument/2006/relationships/image" Target="../media/image2.png"/><Relationship Id="rId26" Type="http://schemas.openxmlformats.org/officeDocument/2006/relationships/image" Target="../media/image226.png"/><Relationship Id="rId3" Type="http://schemas.openxmlformats.org/officeDocument/2006/relationships/notesSlide" Target="../notesSlides/notesSlide67.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217.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222.png"/><Relationship Id="rId25" Type="http://schemas.openxmlformats.org/officeDocument/2006/relationships/hyperlink" Target="https://en.wikipedia.org/wiki/MS-DOS" TargetMode="External"/><Relationship Id="rId2" Type="http://schemas.openxmlformats.org/officeDocument/2006/relationships/slideLayout" Target="../slideLayouts/slideLayout10.xml"/><Relationship Id="rId16" Type="http://schemas.openxmlformats.org/officeDocument/2006/relationships/hyperlink" Target="https://bdtechtalks.com/2016/09/07/what-is-blockchain/" TargetMode="External"/><Relationship Id="rId20" Type="http://schemas.openxmlformats.org/officeDocument/2006/relationships/image" Target="../media/image223.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219.png"/><Relationship Id="rId24" Type="http://schemas.openxmlformats.org/officeDocument/2006/relationships/image" Target="../media/image225.png"/><Relationship Id="rId5" Type="http://schemas.openxmlformats.org/officeDocument/2006/relationships/image" Target="../media/image216.png"/><Relationship Id="rId15" Type="http://schemas.openxmlformats.org/officeDocument/2006/relationships/image" Target="../media/image212.tiff"/><Relationship Id="rId23" Type="http://schemas.openxmlformats.org/officeDocument/2006/relationships/hyperlink" Target="https://ccl.northwestern.edu/netlogo/" TargetMode="External"/><Relationship Id="rId28" Type="http://schemas.openxmlformats.org/officeDocument/2006/relationships/image" Target="../media/image227.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229.png"/><Relationship Id="rId4" Type="http://schemas.openxmlformats.org/officeDocument/2006/relationships/hyperlink" Target="https://www.paladion.net/devsecops" TargetMode="External"/><Relationship Id="rId9" Type="http://schemas.openxmlformats.org/officeDocument/2006/relationships/image" Target="../media/image218.png"/><Relationship Id="rId14" Type="http://schemas.openxmlformats.org/officeDocument/2006/relationships/image" Target="../media/image221.png"/><Relationship Id="rId22" Type="http://schemas.openxmlformats.org/officeDocument/2006/relationships/image" Target="../media/image224.png"/><Relationship Id="rId27" Type="http://schemas.openxmlformats.org/officeDocument/2006/relationships/hyperlink" Target="http://www.wolframalpha.com/" TargetMode="External"/><Relationship Id="rId30" Type="http://schemas.openxmlformats.org/officeDocument/2006/relationships/image" Target="../media/image228.png"/></Relationships>
</file>

<file path=ppt/slides/_rels/slide119.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2.xml.rels><?xml version="1.0" encoding="UTF-8" standalone="yes"?>
<Relationships xmlns="http://schemas.openxmlformats.org/package/2006/relationships"><Relationship Id="rId3" Type="http://schemas.openxmlformats.org/officeDocument/2006/relationships/hyperlink" Target="http://history.furman.edu/benson/hst121/show/empiretime.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ia802508.us.archive.org/30/items/ancientdoubleent00geijuoft/ancientdoubleent00geijuoft.pdf" TargetMode="External"/><Relationship Id="rId4" Type="http://schemas.openxmlformats.org/officeDocument/2006/relationships/image" Target="../media/image28.png"/></Relationships>
</file>

<file path=ppt/slides/_rels/slide12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1.xml.rels><?xml version="1.0" encoding="UTF-8" standalone="yes"?>
<Relationships xmlns="http://schemas.openxmlformats.org/package/2006/relationships"><Relationship Id="rId8" Type="http://schemas.openxmlformats.org/officeDocument/2006/relationships/image" Target="../media/image233.png"/><Relationship Id="rId13" Type="http://schemas.microsoft.com/office/2007/relationships/hdphoto" Target="../media/hdphoto3.wdp"/><Relationship Id="rId3" Type="http://schemas.openxmlformats.org/officeDocument/2006/relationships/image" Target="../media/image236.jpeg"/><Relationship Id="rId7" Type="http://schemas.openxmlformats.org/officeDocument/2006/relationships/image" Target="../media/image240.png"/><Relationship Id="rId12" Type="http://schemas.openxmlformats.org/officeDocument/2006/relationships/image" Target="../media/image243.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39.png"/><Relationship Id="rId11" Type="http://schemas.microsoft.com/office/2007/relationships/hdphoto" Target="../media/hdphoto2.wdp"/><Relationship Id="rId5" Type="http://schemas.openxmlformats.org/officeDocument/2006/relationships/image" Target="../media/image238.png"/><Relationship Id="rId10" Type="http://schemas.openxmlformats.org/officeDocument/2006/relationships/image" Target="../media/image242.png"/><Relationship Id="rId4" Type="http://schemas.openxmlformats.org/officeDocument/2006/relationships/image" Target="../media/image237.png"/><Relationship Id="rId9" Type="http://schemas.openxmlformats.org/officeDocument/2006/relationships/image" Target="../media/image241.png"/></Relationships>
</file>

<file path=ppt/slides/_rels/slide122.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244.png"/><Relationship Id="rId5" Type="http://schemas.openxmlformats.org/officeDocument/2006/relationships/hyperlink" Target="https://youtu.be/p7-U1_E_j3w" TargetMode="External"/><Relationship Id="rId4" Type="http://schemas.openxmlformats.org/officeDocument/2006/relationships/image" Target="../media/image241.png"/></Relationships>
</file>

<file path=ppt/slides/_rels/slide123.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245.png"/></Relationships>
</file>

<file path=ppt/slides/_rels/slide124.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hyperlink" Target="https://www.jenkins.io/" TargetMode="External"/><Relationship Id="rId7" Type="http://schemas.microsoft.com/office/2007/relationships/hdphoto" Target="../media/hdphoto4.wdp"/><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246.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41.png"/><Relationship Id="rId9" Type="http://schemas.microsoft.com/office/2007/relationships/hdphoto" Target="../media/hdphoto5.wdp"/></Relationships>
</file>

<file path=ppt/slides/_rels/slide12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12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hyperlink" Target="https://bookkeeper.apache.org/docs/latest/api/ledger-api/" TargetMode="Externa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en.wikipedia.org/wiki/File:Pacioli_summa_stamp.jpg"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40.png"/><Relationship Id="rId4" Type="http://schemas.openxmlformats.org/officeDocument/2006/relationships/image" Target="../media/image36.jpe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file:///Users/bkoo/Downloads/mathematics-06-00152-1.pdf" TargetMode="Externa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hyperlink" Target="https://en.wikipedia.org/wiki/File:WilliamRowanHamilton.jpe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gif"/></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1.xml"/><Relationship Id="rId7" Type="http://schemas.openxmlformats.org/officeDocument/2006/relationships/image" Target="../media/image5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hyperlink" Target="http://web.mit.edu/afs/athena.mit.edu/course/16/16.399/www" TargetMode="External"/><Relationship Id="rId4" Type="http://schemas.openxmlformats.org/officeDocument/2006/relationships/image" Target="../media/image64.png"/><Relationship Id="rId9" Type="http://schemas.openxmlformats.org/officeDocument/2006/relationships/hyperlink" Target="http://web.mit.edu/afs/athena.mit.edu/course/16/16.399/www/#schedul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6.png"/><Relationship Id="rId4" Type="http://schemas.openxmlformats.org/officeDocument/2006/relationships/hyperlink" Target="https://youtu.be/3hspKYIn5ds?t=29"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tiff"/><Relationship Id="rId1" Type="http://schemas.openxmlformats.org/officeDocument/2006/relationships/slideLayout" Target="../slideLayouts/slideLayout9.xml"/><Relationship Id="rId5" Type="http://schemas.openxmlformats.org/officeDocument/2006/relationships/image" Target="../media/image77.jpeg"/><Relationship Id="rId4" Type="http://schemas.openxmlformats.org/officeDocument/2006/relationships/image" Target="../media/image76.jpe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tiff"/><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80.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82.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81.jpeg"/><Relationship Id="rId9" Type="http://schemas.openxmlformats.org/officeDocument/2006/relationships/image" Target="../media/image84.jpeg"/></Relationships>
</file>

<file path=ppt/slides/_rels/slide4.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80.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82.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85.png"/><Relationship Id="rId4" Type="http://schemas.openxmlformats.org/officeDocument/2006/relationships/image" Target="../media/image81.jpeg"/><Relationship Id="rId9" Type="http://schemas.openxmlformats.org/officeDocument/2006/relationships/image" Target="../media/image84.jpeg"/></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86.GIF"/><Relationship Id="rId4" Type="http://schemas.openxmlformats.org/officeDocument/2006/relationships/image" Target="../media/image82.jpe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89.tiff"/><Relationship Id="rId4" Type="http://schemas.openxmlformats.org/officeDocument/2006/relationships/hyperlink" Target="http://vectorstock.com/1959084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91.tiff"/><Relationship Id="rId4" Type="http://schemas.openxmlformats.org/officeDocument/2006/relationships/hyperlink" Target="http://vectorstock.com/19590847"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8.xml"/><Relationship Id="rId4" Type="http://schemas.openxmlformats.org/officeDocument/2006/relationships/image" Target="../media/image93.tiff"/></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xml"/><Relationship Id="rId5" Type="http://schemas.openxmlformats.org/officeDocument/2006/relationships/image" Target="../media/image97.png"/><Relationship Id="rId4" Type="http://schemas.openxmlformats.org/officeDocument/2006/relationships/hyperlink" Target="https://idk.dev/building-a-modern-ci-cd-pipeline-in-the-serverless-era-with-gitop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youtu.be/qqU-VjqjczE" TargetMode="Externa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2.jpeg"/><Relationship Id="rId5" Type="http://schemas.openxmlformats.org/officeDocument/2006/relationships/hyperlink" Target="https://youtu.be/j2m5YMnHvQQ" TargetMode="External"/><Relationship Id="rId4" Type="http://schemas.openxmlformats.org/officeDocument/2006/relationships/image" Target="../media/image101.gif"/></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jWtPimYNA9Q&amp;list=PL8yHsr3EFj51F9XZ_Ka4bLnQoxTdMx0AL&amp;index=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91.tiff"/><Relationship Id="rId4" Type="http://schemas.openxmlformats.org/officeDocument/2006/relationships/hyperlink" Target="http://vectorstock.com/19590847"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8.xml"/><Relationship Id="rId5" Type="http://schemas.openxmlformats.org/officeDocument/2006/relationships/image" Target="../media/image109.jpeg"/><Relationship Id="rId4" Type="http://schemas.openxmlformats.org/officeDocument/2006/relationships/image" Target="../media/image108.png"/></Relationships>
</file>

<file path=ppt/slides/_rels/slide5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www.narberthpa.com/Bale/lsbale_dop/gbcatsbs.pdf" TargetMode="External"/><Relationship Id="rId7" Type="http://schemas.openxmlformats.org/officeDocument/2006/relationships/image" Target="../media/image11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hyperlink" Target="https://twitter.com/gregorybateson" TargetMode="External"/><Relationship Id="rId4" Type="http://schemas.openxmlformats.org/officeDocument/2006/relationships/image" Target="../media/image110.png"/><Relationship Id="rId9"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6.gif"/><Relationship Id="rId5" Type="http://schemas.openxmlformats.org/officeDocument/2006/relationships/hyperlink" Target="https://www.pangaro.com/syllabi/Intro-to-Systems.html" TargetMode="External"/><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8.png"/><Relationship Id="rId4" Type="http://schemas.openxmlformats.org/officeDocument/2006/relationships/hyperlink" Target="https://youtu.be/YDdDuq2AGw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hackernoon.com/the-future-of-content-can-ai-replace-humans-9c1ab2d21cb4"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7.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32.png"/><Relationship Id="rId4" Type="http://schemas.openxmlformats.org/officeDocument/2006/relationships/hyperlink" Target="https://youtu.be/15uy9Ga-14I?t=1725"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6.gif"/></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12.jpe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138.jpeg"/><Relationship Id="rId4" Type="http://schemas.openxmlformats.org/officeDocument/2006/relationships/image" Target="../media/image137.png"/></Relationships>
</file>

<file path=ppt/slides/_rels/slide7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141.png"/><Relationship Id="rId4" Type="http://schemas.openxmlformats.org/officeDocument/2006/relationships/image" Target="../media/image140.png"/></Relationships>
</file>

<file path=ppt/slides/_rels/slide73.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45.tiff"/><Relationship Id="rId5" Type="http://schemas.openxmlformats.org/officeDocument/2006/relationships/image" Target="../media/image144.tiff"/><Relationship Id="rId4" Type="http://schemas.openxmlformats.org/officeDocument/2006/relationships/image" Target="../media/image143.tiff"/></Relationships>
</file>

<file path=ppt/slides/_rels/slide7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154.png"/><Relationship Id="rId4" Type="http://schemas.openxmlformats.org/officeDocument/2006/relationships/image" Target="../media/image153.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0.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7.png"/><Relationship Id="rId9"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png"/></Relationships>
</file>

<file path=ppt/slides/_rels/slide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63.jpeg"/></Relationships>
</file>

<file path=ppt/slides/_rels/slide87.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youtu.be/BdXWlQsd7RI?t=161" TargetMode="External"/><Relationship Id="rId4" Type="http://schemas.openxmlformats.org/officeDocument/2006/relationships/image" Target="../media/image164.pn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hyperlink" Target="https://en.wikipedia.org/wiki/Henri_Poincar%C3%A9"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6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68.png"/><Relationship Id="rId4" Type="http://schemas.openxmlformats.org/officeDocument/2006/relationships/image" Target="../media/image167.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21.png"/><Relationship Id="rId7" Type="http://schemas.openxmlformats.org/officeDocument/2006/relationships/hyperlink" Target="https://www.di.ens.fr/~cousot/AI/" TargetMode="External"/><Relationship Id="rId12" Type="http://schemas.openxmlformats.org/officeDocument/2006/relationships/image" Target="../media/image25.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24.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hyperlink" Target="https://youtu.be/H99CMUFPv0U?t=4204" TargetMode="External"/><Relationship Id="rId4" Type="http://schemas.openxmlformats.org/officeDocument/2006/relationships/image" Target="../media/image170.png"/></Relationships>
</file>

<file path=ppt/slides/_rels/slide91.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2.png"/><Relationship Id="rId9" Type="http://schemas.openxmlformats.org/officeDocument/2006/relationships/hyperlink" Target="https://medium.com/@koholaa?source=post_page-----1651b789e5d4--------------------------------"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hyperlink" Target="https://www.di.ens.fr/~cousot/publications.www/CousotCousot-POPL14-ACM-p2-3-2014.pdf"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79.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1.gif"/><Relationship Id="rId4" Type="http://schemas.openxmlformats.org/officeDocument/2006/relationships/image" Target="../media/image178.gif"/><Relationship Id="rId9" Type="http://schemas.openxmlformats.org/officeDocument/2006/relationships/hyperlink" Target="http://info.cern.ch/hypertext/WWW/TheProject.html"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hyperlink" Target="https://youtu.be/Hm5LAxKxrD8?t=250"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hyperlink" Target="https://youtu.be/RHDP_KCrjUc?t=498" TargetMode="External"/><Relationship Id="rId4" Type="http://schemas.openxmlformats.org/officeDocument/2006/relationships/image" Target="../media/image186.png"/></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TW" sz="1800" dirty="0"/>
              <a:t>顧學雍</a:t>
            </a:r>
          </a:p>
          <a:p>
            <a:pPr marL="0" lvl="0" indent="0" algn="ctr" rtl="0">
              <a:spcBef>
                <a:spcPts val="0"/>
              </a:spcBef>
              <a:spcAft>
                <a:spcPts val="0"/>
              </a:spcAft>
              <a:buNone/>
            </a:pPr>
            <a:r>
              <a:rPr lang="en-TW" sz="1800" dirty="0"/>
              <a:t>十月</a:t>
            </a:r>
            <a:r>
              <a:rPr lang="en-US" sz="1800" dirty="0" err="1"/>
              <a:t>十三日</a:t>
            </a:r>
            <a:r>
              <a:rPr lang="en" sz="1800" dirty="0"/>
              <a:t>, 202</a:t>
            </a:r>
            <a:r>
              <a:rPr lang="en-US" altLang="zh-TW" sz="1800" dirty="0"/>
              <a:t>1</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err="1"/>
              <a:t>文字</a:t>
            </a:r>
            <a:r>
              <a:rPr lang="en-US" sz="1800" dirty="0"/>
              <a:t>, </a:t>
            </a:r>
            <a:r>
              <a:rPr lang="en-US" sz="1800" dirty="0" err="1"/>
              <a:t>會計</a:t>
            </a:r>
            <a:r>
              <a:rPr lang="en-US" sz="1800" dirty="0"/>
              <a:t>,</a:t>
            </a:r>
            <a:br>
              <a:rPr lang="en-US" sz="1800" dirty="0"/>
            </a:br>
            <a:r>
              <a:rPr lang="en-US" sz="1800" dirty="0" err="1"/>
              <a:t>西方歷史和時序邏輯</a:t>
            </a:r>
            <a:br>
              <a:rPr lang="en-US" sz="1800" dirty="0"/>
            </a:br>
            <a:r>
              <a:rPr lang="en-US" sz="1800" dirty="0" err="1"/>
              <a:t>第五週</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grpSp>
        <p:nvGrpSpPr>
          <p:cNvPr id="8" name="Group 7">
            <a:extLst>
              <a:ext uri="{FF2B5EF4-FFF2-40B4-BE49-F238E27FC236}">
                <a16:creationId xmlns:a16="http://schemas.microsoft.com/office/drawing/2014/main" id="{290C6DB2-82D3-CC40-825F-3C3B17E61A1E}"/>
              </a:ext>
            </a:extLst>
          </p:cNvPr>
          <p:cNvGrpSpPr/>
          <p:nvPr/>
        </p:nvGrpSpPr>
        <p:grpSpPr>
          <a:xfrm>
            <a:off x="1724163" y="1276892"/>
            <a:ext cx="2197047" cy="2092077"/>
            <a:chOff x="1724163" y="1276892"/>
            <a:chExt cx="2197047" cy="2092077"/>
          </a:xfrm>
        </p:grpSpPr>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
          <p:nvSpPr>
            <p:cNvPr id="2" name="TextBox 1">
              <a:extLst>
                <a:ext uri="{FF2B5EF4-FFF2-40B4-BE49-F238E27FC236}">
                  <a16:creationId xmlns:a16="http://schemas.microsoft.com/office/drawing/2014/main" id="{FECA2A8B-4C7A-EC48-9776-AB4C2D8D1697}"/>
                </a:ext>
              </a:extLst>
            </p:cNvPr>
            <p:cNvSpPr txBox="1"/>
            <p:nvPr/>
          </p:nvSpPr>
          <p:spPr>
            <a:xfrm>
              <a:off x="1839884" y="2986530"/>
              <a:ext cx="1965603" cy="307777"/>
            </a:xfrm>
            <a:prstGeom prst="rect">
              <a:avLst/>
            </a:prstGeom>
            <a:noFill/>
          </p:spPr>
          <p:txBody>
            <a:bodyPr wrap="none" rtlCol="0">
              <a:spAutoFit/>
            </a:bodyPr>
            <a:lstStyle/>
            <a:p>
              <a:r>
                <a:rPr lang="en-TW" dirty="0"/>
                <a:t>Logo of Raft Algorithm</a:t>
              </a:r>
            </a:p>
          </p:txBody>
        </p:sp>
      </p:gr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101</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102</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103</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104</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105</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106</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1618" y="183414"/>
            <a:ext cx="5360763" cy="600164"/>
          </a:xfrm>
          <a:prstGeom prst="rect">
            <a:avLst/>
          </a:prstGeom>
          <a:noFill/>
        </p:spPr>
        <p:txBody>
          <a:bodyPr wrap="none" rtlCol="0">
            <a:spAutoFit/>
          </a:bodyPr>
          <a:lstStyle/>
          <a:p>
            <a:pPr algn="ctr" defTabSz="342900">
              <a:defRPr/>
            </a:pPr>
            <a:r>
              <a:rPr lang="en-US" altLang="zh-TW" sz="3300" dirty="0">
                <a:solidFill>
                  <a:schemeClr val="tx1"/>
                </a:solidFill>
                <a:latin typeface="+mj-lt"/>
                <a:ea typeface="STXinwei" panose="02010800040101010101" pitchFamily="2" charset="-122"/>
                <a:cs typeface="Weibei SC" charset="-122"/>
              </a:rPr>
              <a:t>ITIL’s Service Classification</a:t>
            </a:r>
            <a:endParaRPr lang="en-US" sz="3300" kern="1200" dirty="0">
              <a:solidFill>
                <a:schemeClr val="tx1"/>
              </a:solidFill>
              <a:latin typeface="+mj-lt"/>
              <a:ea typeface="STXinwei" panose="02010800040101010101" pitchFamily="2" charset="-122"/>
              <a:cs typeface="Weibei SC" charset="-122"/>
            </a:endParaRPr>
          </a:p>
        </p:txBody>
      </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115</a:t>
            </a:fld>
            <a:endParaRPr lang="en-US" dirty="0"/>
          </a:p>
        </p:txBody>
      </p:sp>
      <p:grpSp>
        <p:nvGrpSpPr>
          <p:cNvPr id="15" name="Group 14">
            <a:extLst>
              <a:ext uri="{FF2B5EF4-FFF2-40B4-BE49-F238E27FC236}">
                <a16:creationId xmlns:a16="http://schemas.microsoft.com/office/drawing/2014/main" id="{9EC2FE59-52FA-7541-8BBA-57B62ABF1FC8}"/>
              </a:ext>
            </a:extLst>
          </p:cNvPr>
          <p:cNvGrpSpPr/>
          <p:nvPr/>
        </p:nvGrpSpPr>
        <p:grpSpPr>
          <a:xfrm>
            <a:off x="1043693" y="871430"/>
            <a:ext cx="7056611" cy="4185387"/>
            <a:chOff x="1235946" y="871430"/>
            <a:chExt cx="7056611" cy="4185387"/>
          </a:xfrm>
        </p:grpSpPr>
        <p:pic>
          <p:nvPicPr>
            <p:cNvPr id="5" name="Picture 4">
              <a:extLst>
                <a:ext uri="{FF2B5EF4-FFF2-40B4-BE49-F238E27FC236}">
                  <a16:creationId xmlns:a16="http://schemas.microsoft.com/office/drawing/2014/main" id="{0229E43A-C47F-7F43-9DA7-294C89CC387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2734574" y="-627198"/>
              <a:ext cx="3879454" cy="6876709"/>
            </a:xfrm>
            <a:prstGeom prst="rect">
              <a:avLst/>
            </a:prstGeom>
          </p:spPr>
        </p:pic>
        <p:sp>
          <p:nvSpPr>
            <p:cNvPr id="12" name="TextBox 11">
              <a:extLst>
                <a:ext uri="{FF2B5EF4-FFF2-40B4-BE49-F238E27FC236}">
                  <a16:creationId xmlns:a16="http://schemas.microsoft.com/office/drawing/2014/main" id="{87A7D7E2-EF6C-B542-9A7D-2DC8B78438BD}"/>
                </a:ext>
              </a:extLst>
            </p:cNvPr>
            <p:cNvSpPr txBox="1"/>
            <p:nvPr/>
          </p:nvSpPr>
          <p:spPr>
            <a:xfrm>
              <a:off x="3441882" y="4895234"/>
              <a:ext cx="2260234"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chemeClr val="tx1"/>
                  </a:solidFill>
                  <a:effectLst/>
                  <a:uFillTx/>
                  <a:latin typeface="+mj-lt"/>
                  <a:ea typeface="+mj-ea"/>
                  <a:cs typeface="+mj-cs"/>
                  <a:sym typeface="Arial"/>
                </a:rPr>
                <a:t>Image Source: ITIL for Dummies P.74</a:t>
              </a:r>
            </a:p>
          </p:txBody>
        </p:sp>
        <p:sp>
          <p:nvSpPr>
            <p:cNvPr id="13" name="TextBox 12">
              <a:extLst>
                <a:ext uri="{FF2B5EF4-FFF2-40B4-BE49-F238E27FC236}">
                  <a16:creationId xmlns:a16="http://schemas.microsoft.com/office/drawing/2014/main" id="{91D659FA-CCC9-C74A-A454-1BF9E872C51F}"/>
                </a:ext>
              </a:extLst>
            </p:cNvPr>
            <p:cNvSpPr txBox="1"/>
            <p:nvPr/>
          </p:nvSpPr>
          <p:spPr>
            <a:xfrm>
              <a:off x="6138121" y="4890836"/>
              <a:ext cx="2154436" cy="13849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900" b="0" i="0" u="none" strike="noStrike" cap="none" spc="0" normalizeH="0" baseline="0" dirty="0">
                  <a:ln>
                    <a:noFill/>
                  </a:ln>
                  <a:solidFill>
                    <a:srgbClr val="002060"/>
                  </a:solidFill>
                  <a:effectLst/>
                  <a:uFillTx/>
                  <a:latin typeface="+mj-lt"/>
                  <a:ea typeface="+mj-ea"/>
                  <a:cs typeface="+mj-cs"/>
                  <a:sym typeface="Arial"/>
                </a:rPr>
                <a:t>The </a:t>
              </a:r>
              <a:r>
                <a:rPr kumimoji="0" lang="en-TW" sz="900" b="0" i="0" u="none" strike="noStrike" cap="none" spc="0" normalizeH="0" baseline="0" dirty="0">
                  <a:ln>
                    <a:noFill/>
                  </a:ln>
                  <a:solidFill>
                    <a:schemeClr val="tx1"/>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900" b="0" i="0" u="none" strike="noStrike" cap="none" spc="0" normalizeH="0" baseline="0" dirty="0">
                  <a:ln>
                    <a:noFill/>
                  </a:ln>
                  <a:solidFill>
                    <a:srgbClr val="002060"/>
                  </a:solidFill>
                  <a:effectLst/>
                  <a:uFillTx/>
                  <a:latin typeface="+mj-lt"/>
                  <a:ea typeface="+mj-ea"/>
                  <a:cs typeface="+mj-cs"/>
                  <a:sym typeface="Arial"/>
                </a:rPr>
                <a:t>refers to </a:t>
              </a:r>
              <a:r>
                <a:rPr kumimoji="0" lang="en-TW" sz="9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900" b="0" i="0" u="none" strike="noStrike" cap="none" spc="0" normalizeH="0" baseline="0" dirty="0">
                  <a:ln>
                    <a:noFill/>
                  </a:ln>
                  <a:solidFill>
                    <a:srgbClr val="002060"/>
                  </a:solidFill>
                  <a:effectLst/>
                  <a:uFillTx/>
                  <a:latin typeface="+mj-lt"/>
                  <a:ea typeface="+mj-ea"/>
                  <a:cs typeface="+mj-cs"/>
                  <a:sym typeface="Arial"/>
                </a:rPr>
                <a:t>.</a:t>
              </a:r>
            </a:p>
          </p:txBody>
        </p:sp>
        <p:pic>
          <p:nvPicPr>
            <p:cNvPr id="14" name="Picture 13">
              <a:extLst>
                <a:ext uri="{FF2B5EF4-FFF2-40B4-BE49-F238E27FC236}">
                  <a16:creationId xmlns:a16="http://schemas.microsoft.com/office/drawing/2014/main" id="{6BDF7B31-3525-FD4C-B0B2-E963BCFD86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20895" y="4718053"/>
              <a:ext cx="3491761" cy="172783"/>
            </a:xfrm>
            <a:prstGeom prst="rect">
              <a:avLst/>
            </a:prstGeom>
          </p:spPr>
        </p:pic>
      </p:grpSp>
    </p:spTree>
    <p:extLst>
      <p:ext uri="{BB962C8B-B14F-4D97-AF65-F5344CB8AC3E}">
        <p14:creationId xmlns:p14="http://schemas.microsoft.com/office/powerpoint/2010/main" val="34639499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116</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117</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42239984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Cognitive Revolution through writing and mapping</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4" name="Picture 3">
            <a:hlinkClick r:id="rId3"/>
            <a:extLst>
              <a:ext uri="{FF2B5EF4-FFF2-40B4-BE49-F238E27FC236}">
                <a16:creationId xmlns:a16="http://schemas.microsoft.com/office/drawing/2014/main" id="{6F1E792B-87A7-CA43-BEDC-6A7558898961}"/>
              </a:ext>
            </a:extLst>
          </p:cNvPr>
          <p:cNvPicPr>
            <a:picLocks noChangeAspect="1"/>
          </p:cNvPicPr>
          <p:nvPr/>
        </p:nvPicPr>
        <p:blipFill>
          <a:blip r:embed="rId4"/>
          <a:stretch>
            <a:fillRect/>
          </a:stretch>
        </p:blipFill>
        <p:spPr>
          <a:xfrm>
            <a:off x="576775" y="1196145"/>
            <a:ext cx="3995223" cy="3552895"/>
          </a:xfrm>
          <a:prstGeom prst="rect">
            <a:avLst/>
          </a:prstGeom>
        </p:spPr>
      </p:pic>
      <p:sp>
        <p:nvSpPr>
          <p:cNvPr id="5" name="TextBox 4">
            <a:extLst>
              <a:ext uri="{FF2B5EF4-FFF2-40B4-BE49-F238E27FC236}">
                <a16:creationId xmlns:a16="http://schemas.microsoft.com/office/drawing/2014/main" id="{86968E09-0D1E-5E41-B2DF-F69EFFFFF39D}"/>
              </a:ext>
            </a:extLst>
          </p:cNvPr>
          <p:cNvSpPr txBox="1"/>
          <p:nvPr/>
        </p:nvSpPr>
        <p:spPr>
          <a:xfrm>
            <a:off x="2028674" y="4749040"/>
            <a:ext cx="5086649" cy="307777"/>
          </a:xfrm>
          <a:prstGeom prst="rect">
            <a:avLst/>
          </a:prstGeom>
          <a:noFill/>
        </p:spPr>
        <p:txBody>
          <a:bodyPr wrap="none" rtlCol="0">
            <a:spAutoFit/>
          </a:bodyPr>
          <a:lstStyle/>
          <a:p>
            <a:r>
              <a:rPr lang="en-US" dirty="0">
                <a:hlinkClick r:id="rId3"/>
              </a:rPr>
              <a:t>http://history.furman.edu/benson/hst121/show/</a:t>
            </a:r>
            <a:r>
              <a:rPr lang="en-US" dirty="0" err="1">
                <a:hlinkClick r:id="rId3"/>
              </a:rPr>
              <a:t>empiretime.htm</a:t>
            </a:r>
            <a:endParaRPr lang="en-TW" dirty="0"/>
          </a:p>
        </p:txBody>
      </p:sp>
      <p:pic>
        <p:nvPicPr>
          <p:cNvPr id="6" name="Picture 5">
            <a:hlinkClick r:id="rId5"/>
            <a:extLst>
              <a:ext uri="{FF2B5EF4-FFF2-40B4-BE49-F238E27FC236}">
                <a16:creationId xmlns:a16="http://schemas.microsoft.com/office/drawing/2014/main" id="{513648EB-23CB-E846-AB68-39E246211BAD}"/>
              </a:ext>
            </a:extLst>
          </p:cNvPr>
          <p:cNvPicPr>
            <a:picLocks noChangeAspect="1"/>
          </p:cNvPicPr>
          <p:nvPr/>
        </p:nvPicPr>
        <p:blipFill>
          <a:blip r:embed="rId6"/>
          <a:stretch>
            <a:fillRect/>
          </a:stretch>
        </p:blipFill>
        <p:spPr>
          <a:xfrm>
            <a:off x="4877179" y="1181317"/>
            <a:ext cx="2497982" cy="3481900"/>
          </a:xfrm>
          <a:prstGeom prst="rect">
            <a:avLst/>
          </a:prstGeom>
        </p:spPr>
      </p:pic>
    </p:spTree>
    <p:extLst>
      <p:ext uri="{BB962C8B-B14F-4D97-AF65-F5344CB8AC3E}">
        <p14:creationId xmlns:p14="http://schemas.microsoft.com/office/powerpoint/2010/main" val="22094882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11180293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0176725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41291309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Tree>
    <p:extLst>
      <p:ext uri="{BB962C8B-B14F-4D97-AF65-F5344CB8AC3E}">
        <p14:creationId xmlns:p14="http://schemas.microsoft.com/office/powerpoint/2010/main" val="352167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 of places mapped to names of concepts</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342466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A Computational Approach to Accounting</a:t>
            </a:r>
            <a:endParaRPr lang="en-US" sz="2400" dirty="0">
              <a:latin typeface="+mj-lt"/>
              <a:ea typeface="STXingkai" panose="02010800040101010101" pitchFamily="2" charset="-122"/>
            </a:endParaRPr>
          </a:p>
        </p:txBody>
      </p:sp>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8" name="Picture 7">
            <a:extLst>
              <a:ext uri="{FF2B5EF4-FFF2-40B4-BE49-F238E27FC236}">
                <a16:creationId xmlns:a16="http://schemas.microsoft.com/office/drawing/2014/main" id="{171B751A-18D5-794D-AEDD-258BD67A9561}"/>
              </a:ext>
            </a:extLst>
          </p:cNvPr>
          <p:cNvPicPr>
            <a:picLocks noChangeAspect="1"/>
          </p:cNvPicPr>
          <p:nvPr/>
        </p:nvPicPr>
        <p:blipFill>
          <a:blip r:embed="rId3"/>
          <a:stretch>
            <a:fillRect/>
          </a:stretch>
        </p:blipFill>
        <p:spPr>
          <a:xfrm>
            <a:off x="840364" y="978079"/>
            <a:ext cx="2677192" cy="3987085"/>
          </a:xfrm>
          <a:prstGeom prst="rect">
            <a:avLst/>
          </a:prstGeom>
        </p:spPr>
      </p:pic>
      <p:pic>
        <p:nvPicPr>
          <p:cNvPr id="10" name="Picture 9">
            <a:extLst>
              <a:ext uri="{FF2B5EF4-FFF2-40B4-BE49-F238E27FC236}">
                <a16:creationId xmlns:a16="http://schemas.microsoft.com/office/drawing/2014/main" id="{CAA0124C-8D1E-4848-9342-BE3B88CDE27B}"/>
              </a:ext>
            </a:extLst>
          </p:cNvPr>
          <p:cNvPicPr>
            <a:picLocks noChangeAspect="1"/>
          </p:cNvPicPr>
          <p:nvPr/>
        </p:nvPicPr>
        <p:blipFill>
          <a:blip r:embed="rId4"/>
          <a:stretch>
            <a:fillRect/>
          </a:stretch>
        </p:blipFill>
        <p:spPr>
          <a:xfrm>
            <a:off x="3955121" y="1206540"/>
            <a:ext cx="4624429" cy="3569808"/>
          </a:xfrm>
          <a:prstGeom prst="rect">
            <a:avLst/>
          </a:prstGeom>
        </p:spPr>
      </p:pic>
    </p:spTree>
    <p:extLst>
      <p:ext uri="{BB962C8B-B14F-4D97-AF65-F5344CB8AC3E}">
        <p14:creationId xmlns:p14="http://schemas.microsoft.com/office/powerpoint/2010/main" val="3280938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zh-CN" altLang="en-US" dirty="0">
                <a:latin typeface="+mj-lt"/>
                <a:ea typeface="STXingkai" panose="02010800040101010101" pitchFamily="2" charset="-122"/>
              </a:rPr>
              <a:t>复式记账、僧人 、数学 与 魔法</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515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24</a:t>
            </a:fld>
            <a:endParaRPr lang="en-US" dirty="0"/>
          </a:p>
        </p:txBody>
      </p:sp>
    </p:spTree>
    <p:extLst>
      <p:ext uri="{BB962C8B-B14F-4D97-AF65-F5344CB8AC3E}">
        <p14:creationId xmlns:p14="http://schemas.microsoft.com/office/powerpoint/2010/main" val="3464492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1803832514"/>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5" name="All events are Emerging Events"/>
          <p:cNvSpPr txBox="1">
            <a:spLocks noGrp="1"/>
          </p:cNvSpPr>
          <p:nvPr>
            <p:ph type="title"/>
          </p:nvPr>
        </p:nvSpPr>
        <p:spPr>
          <a:xfrm>
            <a:off x="311700" y="341918"/>
            <a:ext cx="8520600" cy="572700"/>
          </a:xfrm>
          <a:prstGeom prst="rect">
            <a:avLst/>
          </a:prstGeom>
        </p:spPr>
        <p:txBody>
          <a:bodyPr/>
          <a:lstStyle/>
          <a:p>
            <a:pPr algn="ctr"/>
            <a:r>
              <a:rPr lang="en-TW" dirty="0">
                <a:latin typeface="STXinwei" panose="02010800040101010101" pitchFamily="2" charset="-122"/>
                <a:ea typeface="STXinwei" panose="02010800040101010101" pitchFamily="2" charset="-122"/>
              </a:rPr>
              <a:t>由于会计方法的变革</a:t>
            </a:r>
            <a:r>
              <a:rPr lang="zh-CN" altLang="en-US" dirty="0">
                <a:latin typeface="STXinwei" panose="02010800040101010101" pitchFamily="2" charset="-122"/>
                <a:ea typeface="STXinwei" panose="02010800040101010101" pitchFamily="2" charset="-122"/>
              </a:rPr>
              <a:t>，创造了范式转移的机会</a:t>
            </a:r>
            <a:endParaRPr dirty="0">
              <a:latin typeface="STXinwei" panose="02010800040101010101" pitchFamily="2" charset="-122"/>
              <a:ea typeface="STXinwei" panose="02010800040101010101" pitchFamily="2" charset="-122"/>
            </a:endParaRPr>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8"/>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zh-CN" altLang="en-US" dirty="0">
                <a:latin typeface="+mj-lt"/>
                <a:ea typeface="STXingkai" panose="02010800040101010101" pitchFamily="2" charset="-122"/>
              </a:rPr>
              <a:t>魔法：</a:t>
            </a:r>
            <a:r>
              <a:rPr lang="en-US" dirty="0" err="1">
                <a:latin typeface="+mj-lt"/>
                <a:ea typeface="STXingkai" panose="02010800040101010101" pitchFamily="2" charset="-122"/>
              </a:rPr>
              <a:t>自自生自灭的结构</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965883" y="1279902"/>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171391"/>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Tree>
    <p:extLst>
      <p:ext uri="{BB962C8B-B14F-4D97-AF65-F5344CB8AC3E}">
        <p14:creationId xmlns:p14="http://schemas.microsoft.com/office/powerpoint/2010/main" val="195635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63874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435205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879752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33</a:t>
            </a:fld>
            <a:endParaRPr lang="en-TW"/>
          </a:p>
        </p:txBody>
      </p:sp>
    </p:spTree>
    <p:extLst>
      <p:ext uri="{BB962C8B-B14F-4D97-AF65-F5344CB8AC3E}">
        <p14:creationId xmlns:p14="http://schemas.microsoft.com/office/powerpoint/2010/main" val="1895874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34</a:t>
            </a:fld>
            <a:endParaRPr lang="en-US" dirty="0"/>
          </a:p>
        </p:txBody>
      </p:sp>
    </p:spTree>
    <p:extLst>
      <p:ext uri="{BB962C8B-B14F-4D97-AF65-F5344CB8AC3E}">
        <p14:creationId xmlns:p14="http://schemas.microsoft.com/office/powerpoint/2010/main" val="3234928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35</a:t>
            </a:fld>
            <a:endParaRPr lang="en-TW"/>
          </a:p>
        </p:txBody>
      </p:sp>
    </p:spTree>
    <p:extLst>
      <p:ext uri="{BB962C8B-B14F-4D97-AF65-F5344CB8AC3E}">
        <p14:creationId xmlns:p14="http://schemas.microsoft.com/office/powerpoint/2010/main" val="809336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354563"/>
            <a:ext cx="8555636" cy="708666"/>
          </a:xfrm>
        </p:spPr>
        <p:txBody>
          <a:bodyPr>
            <a:normAutofit/>
          </a:bodyPr>
          <a:lstStyle/>
          <a:p>
            <a:pPr algn="ctr"/>
            <a:r>
              <a:rPr lang="en-US" altLang="zh-CN" dirty="0">
                <a:latin typeface="+mj-lt"/>
              </a:rPr>
              <a:t>The Magical Powers of Large-Scale Consensus?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36</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37</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pPr algn="ctr"/>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38</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39</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41</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44</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45</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46</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47</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48</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49</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50</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latin typeface="STXinwei" panose="02010800040101010101" pitchFamily="2" charset="-122"/>
                <a:ea typeface="STXinwei" panose="02010800040101010101" pitchFamily="2" charset="-122"/>
              </a:rPr>
              <a:t>生物或经济等复杂系统的循环结构</a:t>
            </a:r>
            <a:endParaRPr dirty="0">
              <a:solidFill>
                <a:schemeClr val="tx1"/>
              </a:solidFill>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4209658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06128"/>
            <a:ext cx="8520600" cy="905980"/>
          </a:xfrm>
          <a:prstGeom prst="rect">
            <a:avLst/>
          </a:prstGeom>
        </p:spPr>
        <p:txBody>
          <a:bodyPr>
            <a:normAutofit fontScale="90000"/>
          </a:bodyPr>
          <a:lstStyle/>
          <a:p>
            <a:pPr algn="ctr"/>
            <a:r>
              <a:rPr lang="en-US" dirty="0" err="1">
                <a:solidFill>
                  <a:schemeClr val="tx1"/>
                </a:solidFill>
                <a:latin typeface="STXinwei" panose="02010800040101010101" pitchFamily="2" charset="-122"/>
                <a:ea typeface="STXinwei" panose="02010800040101010101" pitchFamily="2" charset="-122"/>
              </a:rPr>
              <a:t>范畴论称循环结构为</a:t>
            </a:r>
            <a:r>
              <a:rPr lang="zh-CN" altLang="en-US" dirty="0">
                <a:solidFill>
                  <a:schemeClr val="tx1"/>
                </a:solidFill>
                <a:latin typeface="STXinwei" panose="02010800040101010101" pitchFamily="2" charset="-122"/>
                <a:ea typeface="STXinwei" panose="02010800040101010101" pitchFamily="2" charset="-122"/>
              </a:rPr>
              <a:t>：</a:t>
            </a:r>
            <a:r>
              <a:rPr lang="en-US" dirty="0" err="1">
                <a:solidFill>
                  <a:schemeClr val="tx1"/>
                </a:solidFill>
                <a:latin typeface="STXinwei" panose="02010800040101010101" pitchFamily="2" charset="-122"/>
                <a:ea typeface="STXinwei" panose="02010800040101010101" pitchFamily="2" charset="-122"/>
              </a:rPr>
              <a:t>伴随函子</a:t>
            </a:r>
            <a:br>
              <a:rPr lang="en-US" dirty="0">
                <a:solidFill>
                  <a:schemeClr val="tx1"/>
                </a:solidFill>
                <a:latin typeface="STXinwei" panose="02010800040101010101" pitchFamily="2" charset="-122"/>
                <a:ea typeface="STXinwei" panose="02010800040101010101" pitchFamily="2" charset="-122"/>
              </a:rPr>
            </a:br>
            <a:r>
              <a:rPr lang="en-US" dirty="0">
                <a:solidFill>
                  <a:schemeClr val="tx1"/>
                </a:solidFill>
                <a:latin typeface="STXinwei" panose="02010800040101010101" pitchFamily="2" charset="-122"/>
                <a:ea typeface="STXinwei" panose="02010800040101010101" pitchFamily="2" charset="-122"/>
              </a:rPr>
              <a:t>Adjoint Functors</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pic>
        <p:nvPicPr>
          <p:cNvPr id="4" name="Picture 3">
            <a:hlinkClick r:id="rId3"/>
            <a:extLst>
              <a:ext uri="{FF2B5EF4-FFF2-40B4-BE49-F238E27FC236}">
                <a16:creationId xmlns:a16="http://schemas.microsoft.com/office/drawing/2014/main" id="{82C48F7D-972D-264F-8DCA-0A450DF1E242}"/>
              </a:ext>
            </a:extLst>
          </p:cNvPr>
          <p:cNvPicPr>
            <a:picLocks noChangeAspect="1"/>
          </p:cNvPicPr>
          <p:nvPr/>
        </p:nvPicPr>
        <p:blipFill>
          <a:blip r:embed="rId4"/>
          <a:stretch>
            <a:fillRect/>
          </a:stretch>
        </p:blipFill>
        <p:spPr>
          <a:xfrm>
            <a:off x="1171422" y="1178477"/>
            <a:ext cx="6801155" cy="3555980"/>
          </a:xfrm>
          <a:prstGeom prst="rect">
            <a:avLst/>
          </a:prstGeom>
        </p:spPr>
      </p:pic>
      <p:sp>
        <p:nvSpPr>
          <p:cNvPr id="5" name="TextBox 4">
            <a:extLst>
              <a:ext uri="{FF2B5EF4-FFF2-40B4-BE49-F238E27FC236}">
                <a16:creationId xmlns:a16="http://schemas.microsoft.com/office/drawing/2014/main" id="{DC4072E7-2D98-BF43-9137-27AD0F535FD4}"/>
              </a:ext>
            </a:extLst>
          </p:cNvPr>
          <p:cNvSpPr txBox="1"/>
          <p:nvPr/>
        </p:nvSpPr>
        <p:spPr>
          <a:xfrm>
            <a:off x="2334848" y="4800826"/>
            <a:ext cx="4474302" cy="307777"/>
          </a:xfrm>
          <a:prstGeom prst="rect">
            <a:avLst/>
          </a:prstGeom>
          <a:noFill/>
        </p:spPr>
        <p:txBody>
          <a:bodyPr wrap="none" rtlCol="0">
            <a:spAutoFit/>
          </a:bodyPr>
          <a:lstStyle/>
          <a:p>
            <a:r>
              <a:rPr lang="en-US" dirty="0">
                <a:hlinkClick r:id="rId3"/>
              </a:rPr>
              <a:t>Categories 4 Adjoint functors</a:t>
            </a:r>
            <a:r>
              <a:rPr lang="zh-CN" altLang="en-US" dirty="0">
                <a:hlinkClick r:id="rId3"/>
              </a:rPr>
              <a:t> </a:t>
            </a:r>
            <a:r>
              <a:rPr lang="en-TW" altLang="zh-CN" dirty="0">
                <a:hlinkClick r:id="rId3"/>
              </a:rPr>
              <a:t>by R</a:t>
            </a:r>
            <a:r>
              <a:rPr lang="en-US" altLang="zh-CN" dirty="0" err="1">
                <a:hlinkClick r:id="rId3"/>
              </a:rPr>
              <a:t>i</a:t>
            </a:r>
            <a:r>
              <a:rPr lang="en-TW" altLang="zh-CN" dirty="0">
                <a:hlinkClick r:id="rId3"/>
              </a:rPr>
              <a:t>chard E. Borcherds</a:t>
            </a:r>
            <a:endParaRPr lang="en-US" dirty="0"/>
          </a:p>
        </p:txBody>
      </p:sp>
    </p:spTree>
    <p:extLst>
      <p:ext uri="{BB962C8B-B14F-4D97-AF65-F5344CB8AC3E}">
        <p14:creationId xmlns:p14="http://schemas.microsoft.com/office/powerpoint/2010/main" val="2239335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54</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55</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56</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431" y="1017725"/>
            <a:ext cx="4263813" cy="3441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
        <p:nvSpPr>
          <p:cNvPr id="3" name="TextBox 2">
            <a:extLst>
              <a:ext uri="{FF2B5EF4-FFF2-40B4-BE49-F238E27FC236}">
                <a16:creationId xmlns:a16="http://schemas.microsoft.com/office/drawing/2014/main" id="{20A04409-0645-D941-96C3-52E0229D0EF6}"/>
              </a:ext>
            </a:extLst>
          </p:cNvPr>
          <p:cNvSpPr txBox="1"/>
          <p:nvPr/>
        </p:nvSpPr>
        <p:spPr>
          <a:xfrm>
            <a:off x="821094" y="4608874"/>
            <a:ext cx="7563289" cy="307777"/>
          </a:xfrm>
          <a:prstGeom prst="rect">
            <a:avLst/>
          </a:prstGeom>
          <a:noFill/>
        </p:spPr>
        <p:txBody>
          <a:bodyPr wrap="none" rtlCol="0">
            <a:spAutoFit/>
          </a:bodyPr>
          <a:lstStyle/>
          <a:p>
            <a:r>
              <a:rPr lang="en-TW" dirty="0"/>
              <a:t>There is a strong connection between control/communication theory and </a:t>
            </a:r>
            <a:r>
              <a:rPr lang="en-TW" dirty="0">
                <a:solidFill>
                  <a:srgbClr val="FF0000"/>
                </a:solidFill>
              </a:rPr>
              <a:t>recursive structures</a:t>
            </a:r>
            <a:r>
              <a:rPr lang="en-TW" dirty="0"/>
              <a:t>.</a:t>
            </a:r>
          </a:p>
        </p:txBody>
      </p:sp>
      <p:pic>
        <p:nvPicPr>
          <p:cNvPr id="8" name="Picture 2">
            <a:hlinkClick r:id="rId5"/>
            <a:extLst>
              <a:ext uri="{FF2B5EF4-FFF2-40B4-BE49-F238E27FC236}">
                <a16:creationId xmlns:a16="http://schemas.microsoft.com/office/drawing/2014/main" id="{3D745613-3B71-A841-A33D-3D905C10079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87257" y="1361337"/>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C14D4D-DBEF-9745-9888-FCF044F74A1A}"/>
              </a:ext>
            </a:extLst>
          </p:cNvPr>
          <p:cNvSpPr txBox="1"/>
          <p:nvPr/>
        </p:nvSpPr>
        <p:spPr>
          <a:xfrm>
            <a:off x="5010172" y="4083501"/>
            <a:ext cx="3387466" cy="400110"/>
          </a:xfrm>
          <a:prstGeom prst="rect">
            <a:avLst/>
          </a:prstGeom>
          <a:noFill/>
        </p:spPr>
        <p:txBody>
          <a:bodyPr wrap="none" rtlCol="0">
            <a:spAutoFit/>
          </a:bodyPr>
          <a:lstStyle/>
          <a:p>
            <a:pPr algn="ctr"/>
            <a:r>
              <a:rPr lang="en-TW" sz="1000" dirty="0"/>
              <a:t>Image Source: </a:t>
            </a:r>
            <a:r>
              <a:rPr lang="en-TW" sz="1000" dirty="0">
                <a:hlinkClick r:id="rId5"/>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454804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Correspondence between Domains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460960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778068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3447918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gn="ct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71</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72</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73</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74</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75</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1225" y="1800815"/>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76</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77</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78</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Tree>
    <p:extLst>
      <p:ext uri="{BB962C8B-B14F-4D97-AF65-F5344CB8AC3E}">
        <p14:creationId xmlns:p14="http://schemas.microsoft.com/office/powerpoint/2010/main" val="14837536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6924</TotalTime>
  <Words>5970</Words>
  <Application>Microsoft Macintosh PowerPoint</Application>
  <PresentationFormat>On-screen Show (16:9)</PresentationFormat>
  <Paragraphs>891</Paragraphs>
  <Slides>129</Slides>
  <Notes>72</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129</vt:i4>
      </vt:variant>
    </vt:vector>
  </HeadingPairs>
  <TitlesOfParts>
    <vt:vector size="149" baseType="lpstr">
      <vt:lpstr>Adobe 繁黑體 Std B</vt:lpstr>
      <vt:lpstr>Exo 2</vt:lpstr>
      <vt:lpstr>宋体</vt:lpstr>
      <vt:lpstr>STXingkai</vt:lpstr>
      <vt:lpstr>STXingkai</vt:lpstr>
      <vt:lpstr>STXinwei</vt:lpstr>
      <vt:lpstr>STXinwei</vt:lpstr>
      <vt:lpstr>Weibei SC</vt:lpstr>
      <vt:lpstr>Arial</vt:lpstr>
      <vt:lpstr>Arial Rounded MT Bold</vt:lpstr>
      <vt:lpstr>Calibri</vt:lpstr>
      <vt:lpstr>Century Gothic</vt:lpstr>
      <vt:lpstr>Comic Sans MS</vt:lpstr>
      <vt:lpstr>Helvetica</vt:lpstr>
      <vt:lpstr>Roboto Condensed Light</vt:lpstr>
      <vt:lpstr>Times</vt:lpstr>
      <vt:lpstr>Times New Roman</vt:lpstr>
      <vt:lpstr>Wingdings</vt:lpstr>
      <vt:lpstr>Simple Light</vt:lpstr>
      <vt:lpstr>Tech Newsletter by Slidesgo</vt:lpstr>
      <vt:lpstr>超越学科界限的认知基础 Transdisciplinary Cognitive Foundation</vt:lpstr>
      <vt:lpstr>Names of places mapped to names of concepts</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A Cognitive Revolution through writing and mapping</vt:lpstr>
      <vt:lpstr>Extensive studies could miss the significance of the message?</vt:lpstr>
      <vt:lpstr>The first Language Design Strategy</vt:lpstr>
      <vt:lpstr>Accountants and the Invention of Writing</vt:lpstr>
      <vt:lpstr>Book Keeping/Ledger Technologies</vt:lpstr>
      <vt:lpstr>Double Entry Book Keeping is the foundation of Capitalism</vt:lpstr>
      <vt:lpstr>Double Entry Bookkeeping and Linear Algebra</vt:lpstr>
      <vt:lpstr>Hamilton did more work on the Accounting Equation</vt:lpstr>
      <vt:lpstr>The Accounting Equation and Hamiltonian Mechanics</vt:lpstr>
      <vt:lpstr>Hamiltonian Mechanics make energy Accountable</vt:lpstr>
      <vt:lpstr>A Computational Approach to Accounting</vt:lpstr>
      <vt:lpstr>复式记账、僧人 、数学 与 魔法</vt:lpstr>
      <vt:lpstr>PowerPoint Presentation</vt:lpstr>
      <vt:lpstr>由于会计方法的变革，创造了范式转移的机会</vt:lpstr>
      <vt:lpstr>魔法：自自生自灭的结构</vt:lpstr>
      <vt:lpstr>Concrete Activities in Daily Workflow</vt:lpstr>
      <vt:lpstr>A short introduction video</vt:lpstr>
      <vt:lpstr>Connecting Abstract and Concrete Domains</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The Magical Powers of Large-Scale Consensus?</vt:lpstr>
      <vt:lpstr>打破认知边界的传奇符咒</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生物或经济等复杂系统的循环结构</vt:lpstr>
      <vt:lpstr>范畴论称循环结构为：伴随函子 Adjoint Functors</vt:lpstr>
      <vt:lpstr>Abstraction</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Correspondence between Domains and Maps</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Why is Simplicity in NsM so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How to Think Mathematically?</vt:lpstr>
      <vt:lpstr>“Mathematics is the art of giving the same name to different things!”      - Henry Poincare</vt:lpstr>
      <vt:lpstr>The Necessity of Named abstractions</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Cognitive Awareness in Various Namespaces</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PowerPoint Presentation</vt:lpstr>
      <vt:lpstr>PowerPoint Presentation</vt:lpstr>
      <vt:lpstr>Digital Tools in Software Containers</vt:lpstr>
      <vt:lpstr>Computing Architectures associated with Tools</vt:lpstr>
      <vt:lpstr>Why is this a big deal?</vt:lpstr>
      <vt:lpstr>You are in the Universal Namespace, now!</vt:lpstr>
      <vt:lpstr>How to organize a unifying Trust-worthy Namespace?</vt:lpstr>
      <vt:lpstr>In DevOps/CICD Jenkins holds the key!</vt:lpstr>
      <vt:lpstr>Jenkins actions are managed in the Namespaces of Plug-ins</vt:lpstr>
      <vt:lpstr>Hamilton/Lagrangian action formalism can be operationalized!</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1537</cp:revision>
  <dcterms:modified xsi:type="dcterms:W3CDTF">2021-10-08T18:44:47Z</dcterms:modified>
</cp:coreProperties>
</file>